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30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5"/>
    <a:srgbClr val="FFFBEF"/>
    <a:srgbClr val="EFF9FF"/>
    <a:srgbClr val="F7FCFF"/>
    <a:srgbClr val="ECF3FA"/>
    <a:srgbClr val="F9FBFD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2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1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44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4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6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0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880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5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DD349-AD6C-4826-9101-BEB3B21A5A62}" type="datetimeFigureOut">
              <a:rPr lang="en-GB" smtClean="0"/>
              <a:t>23/05/2021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9370-25C9-44B4-97C7-74A2B826D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latin typeface="+mj-lt"/>
              </a:rPr>
              <a:t>Building a Point</a:t>
            </a:r>
          </a:p>
          <a:p>
            <a:endParaRPr lang="en-GB" sz="2000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C6FD7-5627-41CB-865C-159F0D18A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14900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The Witches have ‘chappy’ fingers and ‘skinny’ lips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A1-S2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Jacobean audience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would (mostly) have believed in the existence of witches and associated the practice of witchcraft with danger and harm.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grotesque appearance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the Witches is a reflection their inner evil and emphasises that they, unlike Macbeth and Banquo, are ‘not like the inhabitants o’ the earth’.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Despite the warning signs, Macbeth is beguiled by the prophecies. Banquo, however, appears to be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more sceptical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and later questions if they have both ‘eaten on the insane root’.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024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906541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Macduff’s son cries out to his mother that the murderer has ‘kill’d’ him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A4-S2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dramatic impact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the murder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further vilification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Macbeth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significance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of the way in which Macbeth chooses to kill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03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895901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Malcolm compares Macbeth to Satan by saying that ‘angels are bright still, though the brightest fell’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A4-S3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Macbeth’s ‘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bright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’ presentation at the beginning of the play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allusion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to Satan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connection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between Macbeth and Satan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820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37900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Lady Macbeth says that ‘all the</a:t>
                      </a:r>
                    </a:p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perfumes of Arabia will not sweeten’ her hand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A5-S1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allusion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to perfumes of Arabia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of blood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latin typeface="+mj-lt"/>
                        </a:rPr>
                        <a:t>change</a:t>
                      </a:r>
                      <a:r>
                        <a:rPr lang="en-GB" sz="2400" dirty="0">
                          <a:latin typeface="+mj-lt"/>
                        </a:rPr>
                        <a:t> in Lady Macbeth’s mindset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616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44387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reflects that he will lack ‘honour, love, obedience, troops of friends’ in his old age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A5-S3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Macbeth’s increasing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isolation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latin typeface="+mj-lt"/>
                        </a:rPr>
                        <a:t>change</a:t>
                      </a:r>
                      <a:r>
                        <a:rPr lang="en-GB" sz="2400" dirty="0">
                          <a:latin typeface="+mj-lt"/>
                        </a:rPr>
                        <a:t> in Macbeth’s status since the beginning of the play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j-lt"/>
                        </a:rPr>
                        <a:t>Macbeth’s violation of the </a:t>
                      </a:r>
                      <a:r>
                        <a:rPr lang="en-GB" sz="2400" b="1" dirty="0">
                          <a:latin typeface="+mj-lt"/>
                        </a:rPr>
                        <a:t>Great Chain of Being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082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022872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exclaims, ‘out, out, brief candle!’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A5-S5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candle light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j-lt"/>
                        </a:rPr>
                        <a:t>The symbolic value of </a:t>
                      </a:r>
                      <a:r>
                        <a:rPr lang="en-GB" sz="2400" b="1" dirty="0">
                          <a:latin typeface="+mj-lt"/>
                        </a:rPr>
                        <a:t>darkness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j-lt"/>
                        </a:rPr>
                        <a:t>Macbeth’s </a:t>
                      </a:r>
                      <a:r>
                        <a:rPr lang="en-GB" sz="2400" b="1" dirty="0">
                          <a:latin typeface="+mj-lt"/>
                        </a:rPr>
                        <a:t>fatalistic</a:t>
                      </a:r>
                      <a:r>
                        <a:rPr lang="en-GB" sz="2400" dirty="0">
                          <a:latin typeface="+mj-lt"/>
                        </a:rPr>
                        <a:t> outlook 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45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30566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Malcolm describes Macbeth as a ‘dead butcher’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A5-S9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metaphor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a ‘dead butcher’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+mj-lt"/>
                        </a:rPr>
                        <a:t>Macbeth’s </a:t>
                      </a:r>
                      <a:r>
                        <a:rPr lang="en-GB" sz="2400" b="1" dirty="0">
                          <a:latin typeface="+mj-lt"/>
                        </a:rPr>
                        <a:t>presentation</a:t>
                      </a:r>
                      <a:r>
                        <a:rPr lang="en-GB" sz="2400" dirty="0">
                          <a:latin typeface="+mj-lt"/>
                        </a:rPr>
                        <a:t> at the start of the play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j-lt"/>
                        </a:rPr>
                        <a:t>Malcolm’s </a:t>
                      </a:r>
                      <a:r>
                        <a:rPr lang="en-GB" sz="2400" b="1" dirty="0">
                          <a:latin typeface="+mj-lt"/>
                        </a:rPr>
                        <a:t>rightful succession </a:t>
                      </a:r>
                      <a:r>
                        <a:rPr lang="en-GB" sz="2400" dirty="0">
                          <a:latin typeface="+mj-lt"/>
                        </a:rPr>
                        <a:t>and the restoration or order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7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latin typeface="+mj-lt"/>
              </a:rPr>
              <a:t>Building a Point</a:t>
            </a:r>
          </a:p>
          <a:p>
            <a:endParaRPr lang="en-GB" sz="2000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C6FD7-5627-41CB-865C-159F0D18A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00850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hopes that ‘chance may crown’ him king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A1-S3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Jacobean beliefs about 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Divine Right of Kings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Macbeth’s excessive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ambition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‘horrid image’ of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Duncan’s death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17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latin typeface="+mj-lt"/>
              </a:rPr>
              <a:t>Building a Point</a:t>
            </a:r>
          </a:p>
          <a:p>
            <a:endParaRPr lang="en-GB" sz="2000" dirty="0">
              <a:latin typeface="+mj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C6FD7-5627-41CB-865C-159F0D18A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357024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+mj-lt"/>
                        </a:rPr>
                        <a:t>Macbeth appeals to the stars to ‘hide their fires’</a:t>
                      </a:r>
                    </a:p>
                    <a:p>
                      <a:pPr marL="93663" indent="0" algn="l"/>
                      <a:endParaRPr lang="en-GB" sz="1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A1-S4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significance of 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Prince of Cumberland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title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darkness and light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change in Macbeth’s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mindset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20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C6FD7-5627-41CB-865C-159F0D18A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23452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Lady Macbeth remarks that the ‘raven himself is hoarse’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A1-S5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importance of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hospitality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the raven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Lady Macbeth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as a ruthless character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50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C6FD7-5627-41CB-865C-159F0D18A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34221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concedes that Duncan has been ‘so clear in his great office’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A1-S7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Duncan as both a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good king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and 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rightful 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 as a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conflicted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and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hesitant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character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Macbeth’s ‘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vaulting ambition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’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24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53399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Banquo says to Fleance that there’s ‘husbandry in heaven; their candles are all out’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A2-S1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meaning of the ‘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husbandry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’ metaphor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darkness and light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Macbeth’s earlier appeal to the stars to ‘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hide their fires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’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61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549410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doubts that ‘all great Neptune’s ocean’ could wash the blood from his hands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A2-S2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severity of the crime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committed by Macbeth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allusion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to Neptune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blood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97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14190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Macbeth describes Duncan’s ‘silver skin laced with his golden blood’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A2-S3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silver and gold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purpose of Macbeth’s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hyperbol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e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contrast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 with Macduff’s speech patterns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4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B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963" y="156668"/>
            <a:ext cx="1165327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Building 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74263DE-8BAB-4292-A288-BEC6CA309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55076"/>
              </p:ext>
            </p:extLst>
          </p:nvPr>
        </p:nvGraphicFramePr>
        <p:xfrm>
          <a:off x="419876" y="1615404"/>
          <a:ext cx="11383346" cy="468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2410">
                  <a:extLst>
                    <a:ext uri="{9D8B030D-6E8A-4147-A177-3AD203B41FA5}">
                      <a16:colId xmlns:a16="http://schemas.microsoft.com/office/drawing/2014/main" val="907472700"/>
                    </a:ext>
                  </a:extLst>
                </a:gridCol>
                <a:gridCol w="8210936">
                  <a:extLst>
                    <a:ext uri="{9D8B030D-6E8A-4147-A177-3AD203B41FA5}">
                      <a16:colId xmlns:a16="http://schemas.microsoft.com/office/drawing/2014/main" val="645735665"/>
                    </a:ext>
                  </a:extLst>
                </a:gridCol>
              </a:tblGrid>
              <a:tr h="1560920">
                <a:tc rowSpan="3">
                  <a:txBody>
                    <a:bodyPr/>
                    <a:lstStyle/>
                    <a:p>
                      <a:pPr marL="93663" indent="0" algn="l"/>
                      <a:r>
                        <a:rPr lang="en-GB" sz="3200" dirty="0">
                          <a:solidFill>
                            <a:schemeClr val="tx1"/>
                          </a:solidFill>
                          <a:latin typeface="+mj-lt"/>
                        </a:rPr>
                        <a:t>Lady Macbeth tells Macbeth that his ‘noble friends do lack’ him </a:t>
                      </a:r>
                    </a:p>
                    <a:p>
                      <a:pPr marL="93663" indent="0" algn="l"/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93663" indent="0" algn="l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A3-S4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political importance of 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feast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43523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symbolic value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of food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79852"/>
                  </a:ext>
                </a:extLst>
              </a:tr>
              <a:tr h="15609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j-lt"/>
                        </a:rPr>
                        <a:t>The significance of Macbeth’s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hallucination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6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61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635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DUSSCCM-CORE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 D</dc:creator>
  <cp:lastModifiedBy>Douglas Wise</cp:lastModifiedBy>
  <cp:revision>240</cp:revision>
  <dcterms:created xsi:type="dcterms:W3CDTF">2019-12-23T16:57:57Z</dcterms:created>
  <dcterms:modified xsi:type="dcterms:W3CDTF">2021-05-23T14:33:04Z</dcterms:modified>
</cp:coreProperties>
</file>