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279" r:id="rId4"/>
    <p:sldId id="287" r:id="rId5"/>
    <p:sldId id="282" r:id="rId6"/>
    <p:sldId id="295" r:id="rId7"/>
    <p:sldId id="293" r:id="rId8"/>
    <p:sldId id="316" r:id="rId9"/>
    <p:sldId id="317" r:id="rId10"/>
    <p:sldId id="318" r:id="rId11"/>
    <p:sldId id="310" r:id="rId12"/>
    <p:sldId id="308" r:id="rId13"/>
    <p:sldId id="309" r:id="rId14"/>
    <p:sldId id="311" r:id="rId15"/>
    <p:sldId id="319" r:id="rId16"/>
    <p:sldId id="320" r:id="rId17"/>
    <p:sldId id="32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AF2FA"/>
    <a:srgbClr val="F7FCFF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2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1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4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5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6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00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88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75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DD349-AD6C-4826-9101-BEB3B21A5A62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DD23D5-F25E-4B7F-8248-753A37F78B14}"/>
              </a:ext>
            </a:extLst>
          </p:cNvPr>
          <p:cNvSpPr txBox="1"/>
          <p:nvPr/>
        </p:nvSpPr>
        <p:spPr>
          <a:xfrm>
            <a:off x="1" y="2875002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+mj-lt"/>
              </a:rPr>
              <a:t>Mixed Starters on </a:t>
            </a:r>
            <a:r>
              <a:rPr lang="en-GB" sz="6600" b="1" dirty="0">
                <a:latin typeface="+mj-lt"/>
              </a:rPr>
              <a:t>Macbeth</a:t>
            </a:r>
            <a:endParaRPr lang="en-GB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2262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53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+mj-lt"/>
              </a:rPr>
              <a:t>Think of Similarities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75DB3-9B2A-447D-BD6F-13B418CDD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275" y="1519873"/>
            <a:ext cx="11533959" cy="4648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7D55D9-A7FC-43CC-8E35-C21BCC248864}"/>
              </a:ext>
            </a:extLst>
          </p:cNvPr>
          <p:cNvSpPr txBox="1"/>
          <p:nvPr/>
        </p:nvSpPr>
        <p:spPr>
          <a:xfrm>
            <a:off x="255963" y="6424333"/>
            <a:ext cx="2588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1200" dirty="0">
                <a:latin typeface="+mj-lt"/>
              </a:rPr>
              <a:t>Source: EMC magazine</a:t>
            </a:r>
          </a:p>
        </p:txBody>
      </p:sp>
    </p:spTree>
    <p:extLst>
      <p:ext uri="{BB962C8B-B14F-4D97-AF65-F5344CB8AC3E}">
        <p14:creationId xmlns:p14="http://schemas.microsoft.com/office/powerpoint/2010/main" val="108805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53271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+mj-lt"/>
              </a:rPr>
              <a:t>Identify Who and When</a:t>
            </a:r>
          </a:p>
          <a:p>
            <a:endParaRPr lang="en-GB" sz="20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‘Methought I heard a voice cry ‘Sleep no more!’’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b="1" dirty="0">
                <a:latin typeface="+mj-lt"/>
              </a:rPr>
              <a:t>‘Approach the chamber, and destroy your sight’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b="1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‘Thou hast it now: king, Cawdor, Glamis, all’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b="1" dirty="0">
                <a:latin typeface="+mj-lt"/>
              </a:rPr>
              <a:t>‘Thou art too like the spirit of Banquo: down!’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‘Did you say all? O hell-kite! All?’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b="1" dirty="0">
                <a:latin typeface="+mj-lt"/>
              </a:rPr>
              <a:t>‘What, will these hands ne’er be clean?’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‘I’ll fight till from my bones my flesh be hack’d!’</a:t>
            </a:r>
            <a:endParaRPr lang="en-GB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473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53271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+mj-lt"/>
              </a:rPr>
              <a:t>Identify Who and When</a:t>
            </a:r>
          </a:p>
          <a:p>
            <a:endParaRPr lang="en-GB" sz="20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‘As cannons overcharged with double cracks’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b="1" dirty="0">
                <a:latin typeface="+mj-lt"/>
              </a:rPr>
              <a:t>‘That is a step on which I must fall down, or else o’erleap’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b="1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‘That I may pour spirits in thine ear’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b="1" dirty="0">
                <a:latin typeface="+mj-lt"/>
              </a:rPr>
              <a:t>‘I dare do all that may become a man’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‘A little water clears us of this deed’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b="1" dirty="0">
                <a:latin typeface="+mj-lt"/>
              </a:rPr>
              <a:t>‘O full of scorpions is my mind, dear wife’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‘Horrible sight!’</a:t>
            </a:r>
            <a:endParaRPr lang="en-GB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415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532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+mj-lt"/>
              </a:rPr>
              <a:t>Find the Evidence</a:t>
            </a:r>
          </a:p>
          <a:p>
            <a:endParaRPr lang="en-GB" sz="20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Macbeth regrets killing Duncan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b="1" dirty="0">
                <a:latin typeface="+mj-lt"/>
              </a:rPr>
              <a:t>Lady Macbeth calls Macbeth a coward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b="1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Macbeth stops confiding in Lady Macbeth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b="1" dirty="0">
                <a:latin typeface="+mj-lt"/>
              </a:rPr>
              <a:t>Macbeth grows increasingly paranoid</a:t>
            </a:r>
          </a:p>
        </p:txBody>
      </p:sp>
    </p:spTree>
    <p:extLst>
      <p:ext uri="{BB962C8B-B14F-4D97-AF65-F5344CB8AC3E}">
        <p14:creationId xmlns:p14="http://schemas.microsoft.com/office/powerpoint/2010/main" val="318440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532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+mj-lt"/>
              </a:rPr>
              <a:t>Find the Evidence</a:t>
            </a:r>
          </a:p>
          <a:p>
            <a:endParaRPr lang="en-GB" sz="20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Macbeth fights bravely against two rebel armies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b="1" dirty="0">
                <a:latin typeface="+mj-lt"/>
              </a:rPr>
              <a:t>Macbeth has doubts about killing Duncan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b="1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Lady Macbeth reacts angrily towards Macbeth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7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b="1" dirty="0">
                <a:latin typeface="+mj-lt"/>
              </a:rPr>
              <a:t>Macbeth becomes increasingly isolated</a:t>
            </a:r>
          </a:p>
        </p:txBody>
      </p:sp>
    </p:spTree>
    <p:extLst>
      <p:ext uri="{BB962C8B-B14F-4D97-AF65-F5344CB8AC3E}">
        <p14:creationId xmlns:p14="http://schemas.microsoft.com/office/powerpoint/2010/main" val="2991933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3EE738-BC6B-4A42-8B05-6557FAF2F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068" y="1428223"/>
            <a:ext cx="8355567" cy="49812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951726-64AD-46BF-96D6-C3C138FD6314}"/>
              </a:ext>
            </a:extLst>
          </p:cNvPr>
          <p:cNvSpPr txBox="1"/>
          <p:nvPr/>
        </p:nvSpPr>
        <p:spPr>
          <a:xfrm>
            <a:off x="255963" y="156668"/>
            <a:ext cx="11653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+mj-lt"/>
              </a:rPr>
              <a:t>Find the Evidence</a:t>
            </a:r>
          </a:p>
          <a:p>
            <a:endParaRPr lang="en-GB" sz="20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1730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07105C03-E201-4BE4-9BD1-ECFFE017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58" y="455733"/>
            <a:ext cx="4232874" cy="59465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24F01-558A-495F-BFC8-F9BED877FF02}"/>
              </a:ext>
            </a:extLst>
          </p:cNvPr>
          <p:cNvSpPr txBox="1"/>
          <p:nvPr/>
        </p:nvSpPr>
        <p:spPr>
          <a:xfrm>
            <a:off x="4822166" y="156668"/>
            <a:ext cx="708706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+mj-lt"/>
              </a:rPr>
              <a:t>Finish the Sentences</a:t>
            </a:r>
          </a:p>
          <a:p>
            <a:endParaRPr lang="en-GB" sz="2000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sz="3200" dirty="0">
                <a:latin typeface="+mj-lt"/>
              </a:rPr>
              <a:t>Lady Macbeth is </a:t>
            </a:r>
            <a:r>
              <a:rPr lang="en-GB" sz="3200" b="1" dirty="0">
                <a:latin typeface="+mj-lt"/>
              </a:rPr>
              <a:t>presented</a:t>
            </a:r>
            <a:r>
              <a:rPr lang="en-GB" sz="3200" dirty="0">
                <a:latin typeface="+mj-lt"/>
              </a:rPr>
              <a:t> as…</a:t>
            </a:r>
          </a:p>
          <a:p>
            <a:pPr>
              <a:spcBef>
                <a:spcPct val="0"/>
              </a:spcBef>
              <a:defRPr/>
            </a:pPr>
            <a:endParaRPr lang="en-GB" sz="1000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sz="3200" dirty="0">
                <a:latin typeface="+mj-lt"/>
              </a:rPr>
              <a:t>This is </a:t>
            </a:r>
            <a:r>
              <a:rPr lang="en-GB" sz="3200" b="1" dirty="0">
                <a:latin typeface="+mj-lt"/>
              </a:rPr>
              <a:t>shown</a:t>
            </a:r>
            <a:r>
              <a:rPr lang="en-GB" sz="3200" dirty="0">
                <a:latin typeface="+mj-lt"/>
              </a:rPr>
              <a:t> by…</a:t>
            </a:r>
          </a:p>
          <a:p>
            <a:pPr>
              <a:spcBef>
                <a:spcPct val="0"/>
              </a:spcBef>
              <a:defRPr/>
            </a:pPr>
            <a:endParaRPr lang="en-GB" sz="2000" dirty="0">
              <a:latin typeface="+mj-lt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latin typeface="+mj-lt"/>
              </a:rPr>
              <a:t>Act 1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1000" b="1" dirty="0">
              <a:latin typeface="+mj-lt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latin typeface="+mj-lt"/>
              </a:rPr>
              <a:t>Act 2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1000" b="1" dirty="0">
              <a:latin typeface="+mj-lt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latin typeface="+mj-lt"/>
              </a:rPr>
              <a:t>Act 3</a:t>
            </a:r>
          </a:p>
        </p:txBody>
      </p:sp>
    </p:spTree>
    <p:extLst>
      <p:ext uri="{BB962C8B-B14F-4D97-AF65-F5344CB8AC3E}">
        <p14:creationId xmlns:p14="http://schemas.microsoft.com/office/powerpoint/2010/main" val="166175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124F01-558A-495F-BFC8-F9BED877FF02}"/>
              </a:ext>
            </a:extLst>
          </p:cNvPr>
          <p:cNvSpPr txBox="1"/>
          <p:nvPr/>
        </p:nvSpPr>
        <p:spPr>
          <a:xfrm>
            <a:off x="4942936" y="156668"/>
            <a:ext cx="696629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+mj-lt"/>
              </a:rPr>
              <a:t>Finish the Sentences</a:t>
            </a:r>
          </a:p>
          <a:p>
            <a:endParaRPr lang="en-GB" sz="2000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sz="3200" dirty="0">
                <a:latin typeface="+mj-lt"/>
              </a:rPr>
              <a:t>Macbeth is </a:t>
            </a:r>
            <a:r>
              <a:rPr lang="en-GB" sz="3200" b="1" dirty="0">
                <a:latin typeface="+mj-lt"/>
              </a:rPr>
              <a:t>presented</a:t>
            </a:r>
            <a:r>
              <a:rPr lang="en-GB" sz="3200" dirty="0">
                <a:latin typeface="+mj-lt"/>
              </a:rPr>
              <a:t> as…</a:t>
            </a:r>
          </a:p>
          <a:p>
            <a:pPr>
              <a:spcBef>
                <a:spcPct val="0"/>
              </a:spcBef>
              <a:defRPr/>
            </a:pPr>
            <a:endParaRPr lang="en-GB" sz="1000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sz="3200" dirty="0">
                <a:latin typeface="+mj-lt"/>
              </a:rPr>
              <a:t>This is </a:t>
            </a:r>
            <a:r>
              <a:rPr lang="en-GB" sz="3200" b="1" dirty="0">
                <a:latin typeface="+mj-lt"/>
              </a:rPr>
              <a:t>shown</a:t>
            </a:r>
            <a:r>
              <a:rPr lang="en-GB" sz="3200" dirty="0">
                <a:latin typeface="+mj-lt"/>
              </a:rPr>
              <a:t> by…</a:t>
            </a:r>
          </a:p>
          <a:p>
            <a:pPr>
              <a:spcBef>
                <a:spcPct val="0"/>
              </a:spcBef>
              <a:defRPr/>
            </a:pPr>
            <a:endParaRPr lang="en-GB" sz="2000" dirty="0">
              <a:latin typeface="+mj-lt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latin typeface="+mj-lt"/>
              </a:rPr>
              <a:t>Act 1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1000" b="1" dirty="0">
              <a:latin typeface="+mj-lt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latin typeface="+mj-lt"/>
              </a:rPr>
              <a:t>Act 2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1000" b="1" dirty="0">
              <a:latin typeface="+mj-lt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latin typeface="+mj-lt"/>
              </a:rPr>
              <a:t>Act 3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1000" b="1" dirty="0">
              <a:latin typeface="+mj-lt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latin typeface="+mj-lt"/>
              </a:rPr>
              <a:t>Act 4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1000" b="1" dirty="0">
              <a:latin typeface="+mj-lt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3200" b="1" dirty="0">
                <a:latin typeface="+mj-lt"/>
              </a:rPr>
              <a:t>Act 5</a:t>
            </a:r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9AE41A4-7842-4182-8877-647039552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r="2735"/>
          <a:stretch/>
        </p:blipFill>
        <p:spPr bwMode="auto">
          <a:xfrm>
            <a:off x="422695" y="464361"/>
            <a:ext cx="4326703" cy="30724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4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53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+mj-lt"/>
              </a:rPr>
              <a:t>Write Down What You Know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FC3F21C8-6945-413E-8A4C-FDD4564902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7869" y="1592240"/>
          <a:ext cx="11290041" cy="347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347">
                  <a:extLst>
                    <a:ext uri="{9D8B030D-6E8A-4147-A177-3AD203B41FA5}">
                      <a16:colId xmlns:a16="http://schemas.microsoft.com/office/drawing/2014/main" val="1972147104"/>
                    </a:ext>
                  </a:extLst>
                </a:gridCol>
                <a:gridCol w="3763347">
                  <a:extLst>
                    <a:ext uri="{9D8B030D-6E8A-4147-A177-3AD203B41FA5}">
                      <a16:colId xmlns:a16="http://schemas.microsoft.com/office/drawing/2014/main" val="1452530807"/>
                    </a:ext>
                  </a:extLst>
                </a:gridCol>
                <a:gridCol w="3763347">
                  <a:extLst>
                    <a:ext uri="{9D8B030D-6E8A-4147-A177-3AD203B41FA5}">
                      <a16:colId xmlns:a16="http://schemas.microsoft.com/office/drawing/2014/main" val="293378958"/>
                    </a:ext>
                  </a:extLst>
                </a:gridCol>
              </a:tblGrid>
              <a:tr h="173714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+mj-lt"/>
                        </a:rPr>
                        <a:t>Weather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+mj-lt"/>
                        </a:rPr>
                        <a:t>Witches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+mj-lt"/>
                        </a:rPr>
                        <a:t>Loyalty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51073"/>
                  </a:ext>
                </a:extLst>
              </a:tr>
              <a:tr h="173714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+mj-lt"/>
                        </a:rPr>
                        <a:t>Theatre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+mj-lt"/>
                        </a:rPr>
                        <a:t>James 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+mj-lt"/>
                        </a:rPr>
                        <a:t>Violence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8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49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5327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+mj-lt"/>
              </a:rPr>
              <a:t>Recap</a:t>
            </a:r>
          </a:p>
          <a:p>
            <a:endParaRPr lang="en-GB" sz="2000" dirty="0">
              <a:latin typeface="+mj-lt"/>
            </a:endParaRP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32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was James I </a:t>
            </a:r>
            <a:r>
              <a:rPr lang="en-GB" altLang="en-US" sz="3200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betrothed</a:t>
            </a:r>
            <a:r>
              <a:rPr lang="en-GB" altLang="en-US" sz="32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and what </a:t>
            </a:r>
            <a:r>
              <a:rPr lang="en-GB" altLang="en-US" sz="3200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happened</a:t>
            </a:r>
            <a:r>
              <a:rPr lang="en-GB" altLang="en-US" sz="32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her?</a:t>
            </a: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2000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32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altLang="en-US" sz="3200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</a:t>
            </a:r>
            <a:r>
              <a:rPr lang="en-GB" altLang="en-US" sz="32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did James I publish in 1597 and what was it </a:t>
            </a:r>
            <a:r>
              <a:rPr lang="en-GB" altLang="en-US" sz="3200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en-GB" altLang="en-US" sz="32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2000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32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which </a:t>
            </a:r>
            <a:r>
              <a:rPr lang="en-GB" altLang="en-US" sz="3200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en-GB" altLang="en-US" sz="32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the Witchcraft Act passed and what did it </a:t>
            </a:r>
            <a:r>
              <a:rPr lang="en-GB" altLang="en-US" sz="3200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entail</a:t>
            </a:r>
            <a:r>
              <a:rPr lang="en-GB" altLang="en-US" sz="32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2000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32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the context of witchcraft, what is a ‘</a:t>
            </a:r>
            <a:r>
              <a:rPr lang="en-GB" altLang="en-US" sz="3200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familiar</a:t>
            </a:r>
            <a:r>
              <a:rPr lang="en-GB" altLang="en-US" sz="32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’?</a:t>
            </a: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2000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32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what ways is the stormy </a:t>
            </a:r>
            <a:r>
              <a:rPr lang="en-GB" altLang="en-US" sz="3200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weather</a:t>
            </a:r>
            <a:r>
              <a:rPr lang="en-GB" altLang="en-US" sz="320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significant in A1-S1?</a:t>
            </a:r>
          </a:p>
        </p:txBody>
      </p:sp>
    </p:spTree>
    <p:extLst>
      <p:ext uri="{BB962C8B-B14F-4D97-AF65-F5344CB8AC3E}">
        <p14:creationId xmlns:p14="http://schemas.microsoft.com/office/powerpoint/2010/main" val="251447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76926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+mj-lt"/>
              </a:rPr>
              <a:t>Recap</a:t>
            </a:r>
          </a:p>
          <a:p>
            <a:endParaRPr lang="en-GB" sz="20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Cite a piece of evidence that shows </a:t>
            </a:r>
            <a:r>
              <a:rPr lang="en-GB" altLang="en-US" sz="32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I</a:t>
            </a: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feared witches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2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down two reasons why the weather is </a:t>
            </a:r>
            <a:r>
              <a:rPr lang="en-GB" altLang="en-US" sz="32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stormy</a:t>
            </a: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A1-S1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2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Retrieve two quotes that show Macbeth fought </a:t>
            </a:r>
            <a:r>
              <a:rPr lang="en-GB" altLang="en-US" sz="32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bravely</a:t>
            </a: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A1-S2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2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Duncan </a:t>
            </a:r>
            <a:r>
              <a:rPr lang="en-GB" altLang="en-US" sz="32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rewards</a:t>
            </a: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Macbeth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2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down the three </a:t>
            </a:r>
            <a:r>
              <a:rPr lang="en-GB" altLang="en-US" sz="32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prophecies</a:t>
            </a: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the Witches make in A1-S3</a:t>
            </a:r>
          </a:p>
        </p:txBody>
      </p:sp>
    </p:spTree>
    <p:extLst>
      <p:ext uri="{BB962C8B-B14F-4D97-AF65-F5344CB8AC3E}">
        <p14:creationId xmlns:p14="http://schemas.microsoft.com/office/powerpoint/2010/main" val="366247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5327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+mj-lt"/>
              </a:rPr>
              <a:t>Make the Corrections</a:t>
            </a:r>
          </a:p>
          <a:p>
            <a:endParaRPr lang="en-GB" sz="2000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witches plan to meet Macbeth, a warrior and Thane, after an uprising against king </a:t>
            </a:r>
            <a:r>
              <a:rPr lang="en-GB" altLang="en-US" sz="32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duncan</a:t>
            </a: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As the </a:t>
            </a:r>
            <a:r>
              <a:rPr lang="en-GB" altLang="en-US" sz="32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victorius</a:t>
            </a: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Macbeth and Banquo cross a heath, the </a:t>
            </a:r>
            <a:r>
              <a:rPr lang="en-GB" altLang="en-US" sz="32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witche’s</a:t>
            </a: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appear to them. </a:t>
            </a:r>
          </a:p>
          <a:p>
            <a:pPr>
              <a:spcBef>
                <a:spcPct val="0"/>
              </a:spcBef>
              <a:defRPr/>
            </a:pPr>
            <a:endParaRPr lang="en-GB" altLang="en-US" sz="2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GB" altLang="en-US" sz="32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adress</a:t>
            </a: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Macbeth first as thane of </a:t>
            </a:r>
            <a:r>
              <a:rPr lang="en-GB" altLang="en-US" sz="32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glamis</a:t>
            </a: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(his current title), then as Thane of Cawdor (the title of one of the rebels) and finally as King. They also tell </a:t>
            </a:r>
            <a:r>
              <a:rPr lang="en-GB" altLang="en-US" sz="32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banquo</a:t>
            </a: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his descendants shall be kings. </a:t>
            </a:r>
          </a:p>
          <a:p>
            <a:pPr>
              <a:spcBef>
                <a:spcPct val="0"/>
              </a:spcBef>
              <a:defRPr/>
            </a:pPr>
            <a:endParaRPr lang="en-GB" altLang="en-US" sz="2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witches vanish and noblemen approach </a:t>
            </a:r>
            <a:r>
              <a:rPr lang="en-GB" altLang="en-US" sz="32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Mcbeth</a:t>
            </a: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tell him that </a:t>
            </a:r>
            <a:r>
              <a:rPr lang="en-GB" altLang="en-US" sz="32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duncan</a:t>
            </a:r>
            <a:r>
              <a:rPr lang="en-GB" altLang="en-US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named him the knew Thane of Cawdor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53CAB-0286-4D25-98B0-470F372B9560}"/>
              </a:ext>
            </a:extLst>
          </p:cNvPr>
          <p:cNvSpPr txBox="1"/>
          <p:nvPr/>
        </p:nvSpPr>
        <p:spPr>
          <a:xfrm>
            <a:off x="255963" y="6380927"/>
            <a:ext cx="2945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latin typeface="+mj-lt"/>
              </a:rPr>
              <a:t>Source: British Library</a:t>
            </a:r>
          </a:p>
        </p:txBody>
      </p:sp>
    </p:spTree>
    <p:extLst>
      <p:ext uri="{BB962C8B-B14F-4D97-AF65-F5344CB8AC3E}">
        <p14:creationId xmlns:p14="http://schemas.microsoft.com/office/powerpoint/2010/main" val="66597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53271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+mj-lt"/>
              </a:rPr>
              <a:t>Make the Corrections</a:t>
            </a:r>
          </a:p>
          <a:p>
            <a:endParaRPr lang="en-GB" sz="20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Macbeths tragic flaw (hamartia) is his </a:t>
            </a:r>
            <a:r>
              <a:rPr lang="en-GB" sz="3200" dirty="0" err="1">
                <a:latin typeface="+mj-lt"/>
              </a:rPr>
              <a:t>exessive</a:t>
            </a:r>
            <a:r>
              <a:rPr lang="en-GB" sz="3200" dirty="0">
                <a:latin typeface="+mj-lt"/>
              </a:rPr>
              <a:t> ambition.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5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 err="1">
                <a:latin typeface="+mj-lt"/>
              </a:rPr>
              <a:t>malcolm</a:t>
            </a:r>
            <a:r>
              <a:rPr lang="en-GB" sz="3200" dirty="0">
                <a:latin typeface="+mj-lt"/>
              </a:rPr>
              <a:t> is named the Prince of Cumberland by </a:t>
            </a:r>
            <a:r>
              <a:rPr lang="en-GB" sz="3200" dirty="0" err="1">
                <a:latin typeface="+mj-lt"/>
              </a:rPr>
              <a:t>duncan</a:t>
            </a:r>
            <a:r>
              <a:rPr lang="en-GB" sz="3200" dirty="0">
                <a:latin typeface="+mj-lt"/>
              </a:rPr>
              <a:t>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5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 err="1">
                <a:latin typeface="+mj-lt"/>
              </a:rPr>
              <a:t>Mcbeth</a:t>
            </a:r>
            <a:r>
              <a:rPr lang="en-GB" sz="3200" dirty="0">
                <a:latin typeface="+mj-lt"/>
              </a:rPr>
              <a:t> likens him to a step he ‘must fall down, or else </a:t>
            </a:r>
            <a:r>
              <a:rPr lang="en-GB" sz="3200" dirty="0" err="1">
                <a:latin typeface="+mj-lt"/>
              </a:rPr>
              <a:t>o’erleap</a:t>
            </a:r>
            <a:r>
              <a:rPr lang="en-GB" sz="3200" dirty="0">
                <a:latin typeface="+mj-lt"/>
              </a:rPr>
              <a:t>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5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Macbeth vow’s to hide his ‘black and </a:t>
            </a:r>
            <a:r>
              <a:rPr lang="en-GB" sz="3200" dirty="0" err="1">
                <a:latin typeface="+mj-lt"/>
              </a:rPr>
              <a:t>deap</a:t>
            </a:r>
            <a:r>
              <a:rPr lang="en-GB" sz="3200" dirty="0">
                <a:latin typeface="+mj-lt"/>
              </a:rPr>
              <a:t> desires.’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5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Lady Macbeth also </a:t>
            </a:r>
            <a:r>
              <a:rPr lang="en-GB" sz="3200" dirty="0" err="1">
                <a:latin typeface="+mj-lt"/>
              </a:rPr>
              <a:t>apeals</a:t>
            </a:r>
            <a:r>
              <a:rPr lang="en-GB" sz="3200" dirty="0">
                <a:latin typeface="+mj-lt"/>
              </a:rPr>
              <a:t> to the </a:t>
            </a:r>
            <a:r>
              <a:rPr lang="en-GB" sz="3200" dirty="0" err="1">
                <a:latin typeface="+mj-lt"/>
              </a:rPr>
              <a:t>darknes</a:t>
            </a:r>
            <a:r>
              <a:rPr lang="en-GB" sz="3200" dirty="0">
                <a:latin typeface="+mj-lt"/>
              </a:rPr>
              <a:t> – ‘come thick night’.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5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Macbeth </a:t>
            </a:r>
            <a:r>
              <a:rPr lang="en-GB" sz="3200" dirty="0" err="1">
                <a:latin typeface="+mj-lt"/>
              </a:rPr>
              <a:t>conceedes</a:t>
            </a:r>
            <a:r>
              <a:rPr lang="en-GB" sz="3200" dirty="0">
                <a:latin typeface="+mj-lt"/>
              </a:rPr>
              <a:t> Duncan has bean so ‘clear in his great office’.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5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After having doubts Macbeth </a:t>
            </a:r>
            <a:r>
              <a:rPr lang="en-GB" sz="3200" dirty="0" err="1">
                <a:latin typeface="+mj-lt"/>
              </a:rPr>
              <a:t>eventualy</a:t>
            </a:r>
            <a:r>
              <a:rPr lang="en-GB" sz="3200" dirty="0">
                <a:latin typeface="+mj-lt"/>
              </a:rPr>
              <a:t> declares he is ‘settled’.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199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4647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+mj-lt"/>
              </a:rPr>
              <a:t>Make the Corrections</a:t>
            </a:r>
          </a:p>
          <a:p>
            <a:endParaRPr lang="en-GB" sz="20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Dramatic </a:t>
            </a:r>
            <a:r>
              <a:rPr lang="en-GB" sz="3200" dirty="0" err="1">
                <a:latin typeface="+mj-lt"/>
              </a:rPr>
              <a:t>Ironey</a:t>
            </a:r>
            <a:r>
              <a:rPr lang="en-GB" sz="3200" dirty="0">
                <a:latin typeface="+mj-lt"/>
              </a:rPr>
              <a:t>	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20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Soliloquey		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20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Audiance		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20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Theater	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endParaRPr lang="en-GB" sz="2000" dirty="0">
              <a:latin typeface="+mj-lt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sz="3200" dirty="0">
                <a:latin typeface="+mj-lt"/>
              </a:rPr>
              <a:t>Shakespear</a:t>
            </a:r>
          </a:p>
        </p:txBody>
      </p:sp>
    </p:spTree>
    <p:extLst>
      <p:ext uri="{BB962C8B-B14F-4D97-AF65-F5344CB8AC3E}">
        <p14:creationId xmlns:p14="http://schemas.microsoft.com/office/powerpoint/2010/main" val="373241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7692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+mj-lt"/>
              </a:rPr>
              <a:t>Retrieve Quotations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D81AA-8050-43A4-94AA-A4883F12F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73" y="1559075"/>
            <a:ext cx="8730197" cy="49107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8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5327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atin typeface="+mj-lt"/>
              </a:rPr>
              <a:t>Think of Related Words</a:t>
            </a:r>
          </a:p>
          <a:p>
            <a:endParaRPr lang="en-GB" sz="2000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sz="3200" dirty="0">
                <a:latin typeface="+mj-lt"/>
              </a:rPr>
              <a:t>A</a:t>
            </a:r>
          </a:p>
          <a:p>
            <a:pPr>
              <a:spcBef>
                <a:spcPct val="0"/>
              </a:spcBef>
              <a:defRPr/>
            </a:pPr>
            <a:endParaRPr lang="en-GB" sz="1000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sz="3200" dirty="0">
                <a:latin typeface="+mj-lt"/>
              </a:rPr>
              <a:t>B</a:t>
            </a:r>
          </a:p>
          <a:p>
            <a:pPr>
              <a:spcBef>
                <a:spcPct val="0"/>
              </a:spcBef>
              <a:defRPr/>
            </a:pPr>
            <a:endParaRPr lang="en-GB" sz="1000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sz="3200" dirty="0">
                <a:latin typeface="+mj-lt"/>
              </a:rPr>
              <a:t>D</a:t>
            </a:r>
          </a:p>
          <a:p>
            <a:pPr>
              <a:spcBef>
                <a:spcPct val="0"/>
              </a:spcBef>
              <a:defRPr/>
            </a:pPr>
            <a:endParaRPr lang="en-GB" sz="1000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sz="3200" dirty="0">
                <a:latin typeface="+mj-lt"/>
              </a:rPr>
              <a:t>F</a:t>
            </a:r>
          </a:p>
          <a:p>
            <a:pPr>
              <a:spcBef>
                <a:spcPct val="0"/>
              </a:spcBef>
              <a:defRPr/>
            </a:pPr>
            <a:endParaRPr lang="en-GB" sz="1000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sz="3200" dirty="0">
                <a:latin typeface="+mj-lt"/>
              </a:rPr>
              <a:t>L</a:t>
            </a:r>
          </a:p>
          <a:p>
            <a:pPr>
              <a:spcBef>
                <a:spcPct val="0"/>
              </a:spcBef>
              <a:defRPr/>
            </a:pPr>
            <a:endParaRPr lang="en-GB" sz="1000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sz="3200" dirty="0">
                <a:latin typeface="+mj-lt"/>
              </a:rPr>
              <a:t>M</a:t>
            </a:r>
          </a:p>
          <a:p>
            <a:pPr>
              <a:spcBef>
                <a:spcPct val="0"/>
              </a:spcBef>
              <a:defRPr/>
            </a:pPr>
            <a:endParaRPr lang="en-GB" sz="1000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sz="3200" dirty="0">
                <a:latin typeface="+mj-lt"/>
              </a:rPr>
              <a:t>T</a:t>
            </a:r>
          </a:p>
          <a:p>
            <a:pPr>
              <a:spcBef>
                <a:spcPct val="0"/>
              </a:spcBef>
              <a:defRPr/>
            </a:pPr>
            <a:br>
              <a:rPr lang="en-GB" sz="1000" dirty="0">
                <a:latin typeface="+mj-lt"/>
              </a:rPr>
            </a:br>
            <a:r>
              <a:rPr lang="en-GB" sz="3200" dirty="0">
                <a:latin typeface="+mj-lt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6550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Widescreen</PresentationFormat>
  <Paragraphs>158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DUSSCCM-CORE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WISE D</dc:creator>
  <cp:lastModifiedBy>Douglas Wise</cp:lastModifiedBy>
  <cp:revision>235</cp:revision>
  <dcterms:created xsi:type="dcterms:W3CDTF">2019-12-23T16:57:57Z</dcterms:created>
  <dcterms:modified xsi:type="dcterms:W3CDTF">2021-07-07T11:34:42Z</dcterms:modified>
</cp:coreProperties>
</file>